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75" r:id="rId11"/>
    <p:sldId id="276" r:id="rId12"/>
    <p:sldId id="277" r:id="rId13"/>
    <p:sldId id="278" r:id="rId14"/>
    <p:sldId id="279" r:id="rId15"/>
    <p:sldId id="280" r:id="rId16"/>
    <p:sldId id="281" r:id="rId17"/>
    <p:sldId id="282" r:id="rId18"/>
    <p:sldId id="283" r:id="rId19"/>
    <p:sldId id="284" r:id="rId20"/>
    <p:sldId id="287" r:id="rId21"/>
    <p:sldId id="285" r:id="rId22"/>
    <p:sldId id="286" r:id="rId23"/>
    <p:sldId id="288" r:id="rId24"/>
    <p:sldId id="289" r:id="rId25"/>
    <p:sldId id="290" r:id="rId26"/>
    <p:sldId id="291" r:id="rId27"/>
    <p:sldId id="292" r:id="rId28"/>
    <p:sldId id="293" r:id="rId29"/>
    <p:sldId id="294" r:id="rId30"/>
    <p:sldId id="295" r:id="rId31"/>
    <p:sldId id="296" r:id="rId32"/>
    <p:sldId id="297" r:id="rId33"/>
    <p:sldId id="265" r:id="rId34"/>
    <p:sldId id="266" r:id="rId35"/>
    <p:sldId id="267" r:id="rId36"/>
    <p:sldId id="268" r:id="rId37"/>
    <p:sldId id="269" r:id="rId38"/>
    <p:sldId id="270" r:id="rId39"/>
    <p:sldId id="271" r:id="rId40"/>
    <p:sldId id="272" r:id="rId41"/>
    <p:sldId id="273" r:id="rId42"/>
    <p:sldId id="27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D58AE9D-367A-4D42-BBCC-EBBBABD16D7B}" type="datetimeFigureOut">
              <a:rPr lang="en-IN" smtClean="0"/>
              <a:t>25-09-2022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1599192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58AE9D-367A-4D42-BBCC-EBBBABD16D7B}"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4138741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58AE9D-367A-4D42-BBCC-EBBBABD16D7B}"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2680952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58AE9D-367A-4D42-BBCC-EBBBABD16D7B}"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51EF9E-E6C2-440D-8E17-F5EB320DA75F}"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6728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58AE9D-367A-4D42-BBCC-EBBBABD16D7B}"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681432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D58AE9D-367A-4D42-BBCC-EBBBABD16D7B}" type="datetimeFigureOut">
              <a:rPr lang="en-IN" smtClean="0"/>
              <a:t>25-09-2022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445201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D58AE9D-367A-4D42-BBCC-EBBBABD16D7B}" type="datetimeFigureOut">
              <a:rPr lang="en-IN" smtClean="0"/>
              <a:t>25-09-2022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3675854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8AE9D-367A-4D42-BBCC-EBBBABD16D7B}"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190013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8AE9D-367A-4D42-BBCC-EBBBABD16D7B}"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12379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8AE9D-367A-4D42-BBCC-EBBBABD16D7B}"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414100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58AE9D-367A-4D42-BBCC-EBBBABD16D7B}"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2069388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58AE9D-367A-4D42-BBCC-EBBBABD16D7B}"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582236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58AE9D-367A-4D42-BBCC-EBBBABD16D7B}" type="datetimeFigureOut">
              <a:rPr lang="en-IN" smtClean="0"/>
              <a:t>25-09-2022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246857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58AE9D-367A-4D42-BBCC-EBBBABD16D7B}" type="datetimeFigureOut">
              <a:rPr lang="en-IN" smtClean="0"/>
              <a:t>25-09-2022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4148104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8AE9D-367A-4D42-BBCC-EBBBABD16D7B}" type="datetimeFigureOut">
              <a:rPr lang="en-IN" smtClean="0"/>
              <a:t>25-09-2022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138779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58AE9D-367A-4D42-BBCC-EBBBABD16D7B}"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3029613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58AE9D-367A-4D42-BBCC-EBBBABD16D7B}"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51EF9E-E6C2-440D-8E17-F5EB320DA75F}" type="slidenum">
              <a:rPr lang="en-IN" smtClean="0"/>
              <a:t>‹#›</a:t>
            </a:fld>
            <a:endParaRPr lang="en-IN"/>
          </a:p>
        </p:txBody>
      </p:sp>
    </p:spTree>
    <p:extLst>
      <p:ext uri="{BB962C8B-B14F-4D97-AF65-F5344CB8AC3E}">
        <p14:creationId xmlns:p14="http://schemas.microsoft.com/office/powerpoint/2010/main" val="2822143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58AE9D-367A-4D42-BBCC-EBBBABD16D7B}" type="datetimeFigureOut">
              <a:rPr lang="en-IN" smtClean="0"/>
              <a:t>25-09-2022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D51EF9E-E6C2-440D-8E17-F5EB320DA75F}" type="slidenum">
              <a:rPr lang="en-IN" smtClean="0"/>
              <a:t>‹#›</a:t>
            </a:fld>
            <a:endParaRPr lang="en-IN"/>
          </a:p>
        </p:txBody>
      </p:sp>
    </p:spTree>
    <p:extLst>
      <p:ext uri="{BB962C8B-B14F-4D97-AF65-F5344CB8AC3E}">
        <p14:creationId xmlns:p14="http://schemas.microsoft.com/office/powerpoint/2010/main" val="3859233643"/>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slideshare.net/" TargetMode="External"/><Relationship Id="rId2" Type="http://schemas.openxmlformats.org/officeDocument/2006/relationships/hyperlink" Target="https://skill-lync.com/blogs/7-best-java-project-ideas-to-showcase-your-programming-skills" TargetMode="External"/><Relationship Id="rId1" Type="http://schemas.openxmlformats.org/officeDocument/2006/relationships/slideLayout" Target="../slideLayouts/slideLayout7.xml"/><Relationship Id="rId5" Type="http://schemas.openxmlformats.org/officeDocument/2006/relationships/hyperlink" Target="https://wordpress.org/plugins/institute-management/" TargetMode="External"/><Relationship Id="rId4" Type="http://schemas.openxmlformats.org/officeDocument/2006/relationships/hyperlink" Target="https://projectideas.co.in/computer-and-it-engineering-project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1A24E7-993E-E8B4-AE0E-16F62A3F96C1}"/>
              </a:ext>
            </a:extLst>
          </p:cNvPr>
          <p:cNvSpPr/>
          <p:nvPr/>
        </p:nvSpPr>
        <p:spPr>
          <a:xfrm>
            <a:off x="1063116" y="925471"/>
            <a:ext cx="10065769" cy="110799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rPr>
              <a:t>Institute Management Portal</a:t>
            </a:r>
          </a:p>
        </p:txBody>
      </p:sp>
      <p:cxnSp>
        <p:nvCxnSpPr>
          <p:cNvPr id="8" name="Straight Connector 7">
            <a:extLst>
              <a:ext uri="{FF2B5EF4-FFF2-40B4-BE49-F238E27FC236}">
                <a16:creationId xmlns:a16="http://schemas.microsoft.com/office/drawing/2014/main" id="{7AA695FC-0100-535B-3276-6042334230AA}"/>
              </a:ext>
            </a:extLst>
          </p:cNvPr>
          <p:cNvCxnSpPr/>
          <p:nvPr/>
        </p:nvCxnSpPr>
        <p:spPr>
          <a:xfrm>
            <a:off x="725009" y="1970843"/>
            <a:ext cx="10741981"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6AE76FB-B7E0-4183-8A17-2194E858529B}"/>
              </a:ext>
            </a:extLst>
          </p:cNvPr>
          <p:cNvSpPr txBox="1"/>
          <p:nvPr/>
        </p:nvSpPr>
        <p:spPr>
          <a:xfrm>
            <a:off x="884807" y="2228294"/>
            <a:ext cx="10582183" cy="3046988"/>
          </a:xfrm>
          <a:prstGeom prst="rect">
            <a:avLst/>
          </a:prstGeom>
          <a:noFill/>
        </p:spPr>
        <p:txBody>
          <a:bodyPr wrap="square" rtlCol="0">
            <a:spAutoFit/>
          </a:bodyPr>
          <a:lstStyle/>
          <a:p>
            <a:pPr algn="ctr"/>
            <a:r>
              <a:rPr lang="en-IN" sz="2400" dirty="0"/>
              <a:t>Group Members :</a:t>
            </a:r>
          </a:p>
          <a:p>
            <a:pPr algn="ctr"/>
            <a:r>
              <a:rPr lang="en-IN" sz="2400" dirty="0"/>
              <a:t>Kishori Attarde (220343120048)</a:t>
            </a:r>
          </a:p>
          <a:p>
            <a:pPr algn="ctr"/>
            <a:r>
              <a:rPr lang="en-IN" sz="2400" dirty="0"/>
              <a:t>Aditya Deshpande (220343120032)</a:t>
            </a:r>
          </a:p>
          <a:p>
            <a:pPr algn="ctr"/>
            <a:r>
              <a:rPr lang="en-IN" sz="2400" dirty="0"/>
              <a:t>Aishwarya Shinde (220343120101)</a:t>
            </a:r>
          </a:p>
          <a:p>
            <a:pPr algn="ctr"/>
            <a:r>
              <a:rPr lang="en-IN" sz="2400" dirty="0"/>
              <a:t>Swapnil Pachupate (220343120106)</a:t>
            </a:r>
          </a:p>
          <a:p>
            <a:pPr algn="ctr"/>
            <a:endParaRPr lang="en-IN" sz="2400" dirty="0"/>
          </a:p>
          <a:p>
            <a:pPr algn="ctr"/>
            <a:r>
              <a:rPr lang="en-IN" sz="2400" dirty="0"/>
              <a:t>Project Guide :</a:t>
            </a:r>
          </a:p>
          <a:p>
            <a:pPr algn="ctr"/>
            <a:r>
              <a:rPr lang="en-IN" sz="2400" dirty="0"/>
              <a:t>Mrs. Harshita Maheshwari</a:t>
            </a:r>
          </a:p>
        </p:txBody>
      </p:sp>
    </p:spTree>
    <p:extLst>
      <p:ext uri="{BB962C8B-B14F-4D97-AF65-F5344CB8AC3E}">
        <p14:creationId xmlns:p14="http://schemas.microsoft.com/office/powerpoint/2010/main" val="980286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CF376C1C-BF0F-83F0-40BF-108617768BB4}"/>
              </a:ext>
            </a:extLst>
          </p:cNvPr>
          <p:cNvPicPr>
            <a:picLocks noChangeAspect="1"/>
          </p:cNvPicPr>
          <p:nvPr/>
        </p:nvPicPr>
        <p:blipFill rotWithShape="1">
          <a:blip r:embed="rId2">
            <a:extLst>
              <a:ext uri="{28A0092B-C50C-407E-A947-70E740481C1C}">
                <a14:useLocalDpi xmlns:a14="http://schemas.microsoft.com/office/drawing/2010/main" val="0"/>
              </a:ext>
            </a:extLst>
          </a:blip>
          <a:srcRect b="4984"/>
          <a:stretch/>
        </p:blipFill>
        <p:spPr>
          <a:xfrm>
            <a:off x="1031288" y="1305018"/>
            <a:ext cx="9957787" cy="5322099"/>
          </a:xfrm>
          <a:prstGeom prst="rect">
            <a:avLst/>
          </a:prstGeom>
        </p:spPr>
      </p:pic>
    </p:spTree>
    <p:extLst>
      <p:ext uri="{BB962C8B-B14F-4D97-AF65-F5344CB8AC3E}">
        <p14:creationId xmlns:p14="http://schemas.microsoft.com/office/powerpoint/2010/main" val="1885674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AB74A26D-4BC0-DE19-CE0D-0A8A13B5A19C}"/>
              </a:ext>
            </a:extLst>
          </p:cNvPr>
          <p:cNvPicPr>
            <a:picLocks noChangeAspect="1"/>
          </p:cNvPicPr>
          <p:nvPr/>
        </p:nvPicPr>
        <p:blipFill rotWithShape="1">
          <a:blip r:embed="rId2"/>
          <a:srcRect b="4854"/>
          <a:stretch/>
        </p:blipFill>
        <p:spPr>
          <a:xfrm>
            <a:off x="994299" y="1313895"/>
            <a:ext cx="9886302" cy="5291091"/>
          </a:xfrm>
          <a:prstGeom prst="rect">
            <a:avLst/>
          </a:prstGeom>
        </p:spPr>
      </p:pic>
    </p:spTree>
    <p:extLst>
      <p:ext uri="{BB962C8B-B14F-4D97-AF65-F5344CB8AC3E}">
        <p14:creationId xmlns:p14="http://schemas.microsoft.com/office/powerpoint/2010/main" val="170099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71CCB27F-FBFF-0005-B5A1-BA797DC78C4F}"/>
              </a:ext>
            </a:extLst>
          </p:cNvPr>
          <p:cNvPicPr>
            <a:picLocks noChangeAspect="1"/>
          </p:cNvPicPr>
          <p:nvPr/>
        </p:nvPicPr>
        <p:blipFill rotWithShape="1">
          <a:blip r:embed="rId2"/>
          <a:srcRect b="4984"/>
          <a:stretch/>
        </p:blipFill>
        <p:spPr>
          <a:xfrm>
            <a:off x="1137809" y="1340528"/>
            <a:ext cx="9916381" cy="5299969"/>
          </a:xfrm>
          <a:prstGeom prst="rect">
            <a:avLst/>
          </a:prstGeom>
        </p:spPr>
      </p:pic>
    </p:spTree>
    <p:extLst>
      <p:ext uri="{BB962C8B-B14F-4D97-AF65-F5344CB8AC3E}">
        <p14:creationId xmlns:p14="http://schemas.microsoft.com/office/powerpoint/2010/main" val="161000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6FB33CB7-56BA-3D4B-0322-67904534BB99}"/>
              </a:ext>
            </a:extLst>
          </p:cNvPr>
          <p:cNvPicPr>
            <a:picLocks noChangeAspect="1"/>
          </p:cNvPicPr>
          <p:nvPr/>
        </p:nvPicPr>
        <p:blipFill rotWithShape="1">
          <a:blip r:embed="rId2"/>
          <a:srcRect b="4854"/>
          <a:stretch/>
        </p:blipFill>
        <p:spPr>
          <a:xfrm>
            <a:off x="1349023" y="1353845"/>
            <a:ext cx="9322318" cy="4989250"/>
          </a:xfrm>
          <a:prstGeom prst="rect">
            <a:avLst/>
          </a:prstGeom>
        </p:spPr>
      </p:pic>
    </p:spTree>
    <p:extLst>
      <p:ext uri="{BB962C8B-B14F-4D97-AF65-F5344CB8AC3E}">
        <p14:creationId xmlns:p14="http://schemas.microsoft.com/office/powerpoint/2010/main" val="152835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6CC3B90D-CF04-FAE2-B786-0B2A501E400C}"/>
              </a:ext>
            </a:extLst>
          </p:cNvPr>
          <p:cNvPicPr>
            <a:picLocks noChangeAspect="1"/>
          </p:cNvPicPr>
          <p:nvPr/>
        </p:nvPicPr>
        <p:blipFill rotWithShape="1">
          <a:blip r:embed="rId2">
            <a:extLst>
              <a:ext uri="{28A0092B-C50C-407E-A947-70E740481C1C}">
                <a14:useLocalDpi xmlns:a14="http://schemas.microsoft.com/office/drawing/2010/main" val="0"/>
              </a:ext>
            </a:extLst>
          </a:blip>
          <a:srcRect b="5113"/>
          <a:stretch/>
        </p:blipFill>
        <p:spPr>
          <a:xfrm>
            <a:off x="1078493" y="1358284"/>
            <a:ext cx="9863377" cy="5264458"/>
          </a:xfrm>
          <a:prstGeom prst="rect">
            <a:avLst/>
          </a:prstGeom>
        </p:spPr>
      </p:pic>
    </p:spTree>
    <p:extLst>
      <p:ext uri="{BB962C8B-B14F-4D97-AF65-F5344CB8AC3E}">
        <p14:creationId xmlns:p14="http://schemas.microsoft.com/office/powerpoint/2010/main" val="2692452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D796C1E3-E668-BA52-7971-AA9ED012DA93}"/>
              </a:ext>
            </a:extLst>
          </p:cNvPr>
          <p:cNvPicPr>
            <a:picLocks noChangeAspect="1"/>
          </p:cNvPicPr>
          <p:nvPr/>
        </p:nvPicPr>
        <p:blipFill rotWithShape="1">
          <a:blip r:embed="rId2">
            <a:extLst>
              <a:ext uri="{28A0092B-C50C-407E-A947-70E740481C1C}">
                <a14:useLocalDpi xmlns:a14="http://schemas.microsoft.com/office/drawing/2010/main" val="0"/>
              </a:ext>
            </a:extLst>
          </a:blip>
          <a:srcRect b="4854"/>
          <a:stretch/>
        </p:blipFill>
        <p:spPr>
          <a:xfrm>
            <a:off x="1301348" y="1411549"/>
            <a:ext cx="9589304" cy="5140171"/>
          </a:xfrm>
          <a:prstGeom prst="rect">
            <a:avLst/>
          </a:prstGeom>
        </p:spPr>
      </p:pic>
    </p:spTree>
    <p:extLst>
      <p:ext uri="{BB962C8B-B14F-4D97-AF65-F5344CB8AC3E}">
        <p14:creationId xmlns:p14="http://schemas.microsoft.com/office/powerpoint/2010/main" val="133037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B3517A0D-B393-8C58-A240-65D382EB1832}"/>
              </a:ext>
            </a:extLst>
          </p:cNvPr>
          <p:cNvPicPr>
            <a:picLocks noChangeAspect="1"/>
          </p:cNvPicPr>
          <p:nvPr/>
        </p:nvPicPr>
        <p:blipFill rotWithShape="1">
          <a:blip r:embed="rId2">
            <a:extLst>
              <a:ext uri="{28A0092B-C50C-407E-A947-70E740481C1C}">
                <a14:useLocalDpi xmlns:a14="http://schemas.microsoft.com/office/drawing/2010/main" val="0"/>
              </a:ext>
            </a:extLst>
          </a:blip>
          <a:srcRect b="5113"/>
          <a:stretch/>
        </p:blipFill>
        <p:spPr>
          <a:xfrm>
            <a:off x="1270986" y="1367163"/>
            <a:ext cx="9650027" cy="5150584"/>
          </a:xfrm>
          <a:prstGeom prst="rect">
            <a:avLst/>
          </a:prstGeom>
        </p:spPr>
      </p:pic>
    </p:spTree>
    <p:extLst>
      <p:ext uri="{BB962C8B-B14F-4D97-AF65-F5344CB8AC3E}">
        <p14:creationId xmlns:p14="http://schemas.microsoft.com/office/powerpoint/2010/main" val="2404287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C5B36934-A070-C45D-777D-1C3022900227}"/>
              </a:ext>
            </a:extLst>
          </p:cNvPr>
          <p:cNvPicPr>
            <a:picLocks noChangeAspect="1"/>
          </p:cNvPicPr>
          <p:nvPr/>
        </p:nvPicPr>
        <p:blipFill rotWithShape="1">
          <a:blip r:embed="rId2">
            <a:extLst>
              <a:ext uri="{28A0092B-C50C-407E-A947-70E740481C1C}">
                <a14:useLocalDpi xmlns:a14="http://schemas.microsoft.com/office/drawing/2010/main" val="0"/>
              </a:ext>
            </a:extLst>
          </a:blip>
          <a:srcRect b="5113"/>
          <a:stretch/>
        </p:blipFill>
        <p:spPr>
          <a:xfrm>
            <a:off x="1068279" y="1346756"/>
            <a:ext cx="9883806" cy="5275362"/>
          </a:xfrm>
          <a:prstGeom prst="rect">
            <a:avLst/>
          </a:prstGeom>
        </p:spPr>
      </p:pic>
    </p:spTree>
    <p:extLst>
      <p:ext uri="{BB962C8B-B14F-4D97-AF65-F5344CB8AC3E}">
        <p14:creationId xmlns:p14="http://schemas.microsoft.com/office/powerpoint/2010/main" val="390476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B9526F5D-C2B6-503C-AB2C-85B8AE03F3A7}"/>
              </a:ext>
            </a:extLst>
          </p:cNvPr>
          <p:cNvPicPr>
            <a:picLocks noChangeAspect="1"/>
          </p:cNvPicPr>
          <p:nvPr/>
        </p:nvPicPr>
        <p:blipFill rotWithShape="1">
          <a:blip r:embed="rId2">
            <a:extLst>
              <a:ext uri="{28A0092B-C50C-407E-A947-70E740481C1C}">
                <a14:useLocalDpi xmlns:a14="http://schemas.microsoft.com/office/drawing/2010/main" val="0"/>
              </a:ext>
            </a:extLst>
          </a:blip>
          <a:srcRect b="4595"/>
          <a:stretch/>
        </p:blipFill>
        <p:spPr>
          <a:xfrm>
            <a:off x="1273893" y="1331650"/>
            <a:ext cx="9644214" cy="5175572"/>
          </a:xfrm>
          <a:prstGeom prst="rect">
            <a:avLst/>
          </a:prstGeom>
        </p:spPr>
      </p:pic>
    </p:spTree>
    <p:extLst>
      <p:ext uri="{BB962C8B-B14F-4D97-AF65-F5344CB8AC3E}">
        <p14:creationId xmlns:p14="http://schemas.microsoft.com/office/powerpoint/2010/main" val="1691952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35D170F3-6BDA-5057-5B67-849B6DB4A413}"/>
              </a:ext>
            </a:extLst>
          </p:cNvPr>
          <p:cNvPicPr>
            <a:picLocks noChangeAspect="1"/>
          </p:cNvPicPr>
          <p:nvPr/>
        </p:nvPicPr>
        <p:blipFill rotWithShape="1">
          <a:blip r:embed="rId2">
            <a:extLst>
              <a:ext uri="{28A0092B-C50C-407E-A947-70E740481C1C}">
                <a14:useLocalDpi xmlns:a14="http://schemas.microsoft.com/office/drawing/2010/main" val="0"/>
              </a:ext>
            </a:extLst>
          </a:blip>
          <a:srcRect b="4725"/>
          <a:stretch/>
        </p:blipFill>
        <p:spPr>
          <a:xfrm>
            <a:off x="1148178" y="1367566"/>
            <a:ext cx="9724008" cy="5211313"/>
          </a:xfrm>
          <a:prstGeom prst="rect">
            <a:avLst/>
          </a:prstGeom>
        </p:spPr>
      </p:pic>
    </p:spTree>
    <p:extLst>
      <p:ext uri="{BB962C8B-B14F-4D97-AF65-F5344CB8AC3E}">
        <p14:creationId xmlns:p14="http://schemas.microsoft.com/office/powerpoint/2010/main" val="188899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6155531"/>
          </a:xfrm>
          <a:prstGeom prst="rect">
            <a:avLst/>
          </a:prstGeom>
          <a:noFill/>
        </p:spPr>
        <p:txBody>
          <a:bodyPr wrap="square" rtlCol="0">
            <a:spAutoFit/>
          </a:bodyPr>
          <a:lstStyle/>
          <a:p>
            <a:r>
              <a:rPr lang="en-IN" sz="3200" dirty="0"/>
              <a:t>Contents</a:t>
            </a:r>
          </a:p>
          <a:p>
            <a:endParaRPr lang="en-IN" sz="3200" dirty="0"/>
          </a:p>
          <a:p>
            <a:pPr marL="457200" indent="-457200">
              <a:buFont typeface="Arial" panose="020B0604020202020204" pitchFamily="34" charset="0"/>
              <a:buChar char="•"/>
            </a:pPr>
            <a:r>
              <a:rPr lang="en-IN" sz="2400" dirty="0"/>
              <a:t>Introduction</a:t>
            </a:r>
          </a:p>
          <a:p>
            <a:pPr marL="457200" indent="-457200">
              <a:buFont typeface="Arial" panose="020B0604020202020204" pitchFamily="34" charset="0"/>
              <a:buChar char="•"/>
            </a:pPr>
            <a:r>
              <a:rPr lang="en-IN" sz="2400" dirty="0"/>
              <a:t>Choice of Topic</a:t>
            </a:r>
          </a:p>
          <a:p>
            <a:pPr marL="457200" indent="-457200">
              <a:buFont typeface="Arial" panose="020B0604020202020204" pitchFamily="34" charset="0"/>
              <a:buChar char="•"/>
            </a:pPr>
            <a:r>
              <a:rPr lang="en-IN" sz="2400" dirty="0"/>
              <a:t>Proposed System</a:t>
            </a:r>
          </a:p>
          <a:p>
            <a:pPr marL="457200" indent="-457200">
              <a:buFont typeface="Arial" panose="020B0604020202020204" pitchFamily="34" charset="0"/>
              <a:buChar char="•"/>
            </a:pPr>
            <a:r>
              <a:rPr lang="en-IN" sz="2400" dirty="0"/>
              <a:t>Methodology</a:t>
            </a:r>
          </a:p>
          <a:p>
            <a:pPr marL="457200" indent="-457200">
              <a:buFont typeface="Arial" panose="020B0604020202020204" pitchFamily="34" charset="0"/>
              <a:buChar char="•"/>
            </a:pPr>
            <a:r>
              <a:rPr lang="en-IN" sz="2400" dirty="0"/>
              <a:t>Proposed System Model</a:t>
            </a:r>
          </a:p>
          <a:p>
            <a:pPr marL="457200" indent="-457200">
              <a:buFont typeface="Arial" panose="020B0604020202020204" pitchFamily="34" charset="0"/>
              <a:buChar char="•"/>
            </a:pPr>
            <a:r>
              <a:rPr lang="en-IN" sz="2400" dirty="0"/>
              <a:t>Proposed Approach</a:t>
            </a:r>
          </a:p>
          <a:p>
            <a:pPr marL="457200" indent="-457200">
              <a:buFont typeface="Arial" panose="020B0604020202020204" pitchFamily="34" charset="0"/>
              <a:buChar char="•"/>
            </a:pPr>
            <a:r>
              <a:rPr lang="en-IN" sz="2400" dirty="0"/>
              <a:t>Screenshots</a:t>
            </a:r>
          </a:p>
          <a:p>
            <a:pPr marL="457200" indent="-457200">
              <a:buFont typeface="Arial" panose="020B0604020202020204" pitchFamily="34" charset="0"/>
              <a:buChar char="•"/>
            </a:pPr>
            <a:r>
              <a:rPr lang="en-IN" sz="2400" dirty="0"/>
              <a:t>System Requirements</a:t>
            </a:r>
          </a:p>
          <a:p>
            <a:pPr marL="457200" indent="-457200">
              <a:buFont typeface="Arial" panose="020B0604020202020204" pitchFamily="34" charset="0"/>
              <a:buChar char="•"/>
            </a:pPr>
            <a:r>
              <a:rPr lang="en-IN" sz="2400" dirty="0"/>
              <a:t>Applications</a:t>
            </a:r>
          </a:p>
          <a:p>
            <a:pPr marL="457200" indent="-457200">
              <a:buFont typeface="Arial" panose="020B0604020202020204" pitchFamily="34" charset="0"/>
              <a:buChar char="•"/>
            </a:pPr>
            <a:r>
              <a:rPr lang="en-IN" sz="2400" dirty="0"/>
              <a:t>Advantages &amp; Limitations</a:t>
            </a:r>
          </a:p>
          <a:p>
            <a:pPr marL="457200" indent="-457200">
              <a:buFont typeface="Arial" panose="020B0604020202020204" pitchFamily="34" charset="0"/>
              <a:buChar char="•"/>
            </a:pPr>
            <a:r>
              <a:rPr lang="en-IN" sz="2400" dirty="0"/>
              <a:t>Conclusion</a:t>
            </a:r>
          </a:p>
          <a:p>
            <a:pPr marL="457200" indent="-457200">
              <a:buFont typeface="Arial" panose="020B0604020202020204" pitchFamily="34" charset="0"/>
              <a:buChar char="•"/>
            </a:pPr>
            <a:r>
              <a:rPr lang="en-IN" sz="2400" dirty="0"/>
              <a:t>Future Scope</a:t>
            </a:r>
          </a:p>
          <a:p>
            <a:pPr marL="457200" indent="-457200">
              <a:buFont typeface="Arial" panose="020B0604020202020204" pitchFamily="34" charset="0"/>
              <a:buChar char="•"/>
            </a:pPr>
            <a:r>
              <a:rPr lang="en-IN" sz="2400" dirty="0"/>
              <a:t>References</a:t>
            </a:r>
            <a:endParaRPr lang="en-IN" sz="2000" dirty="0"/>
          </a:p>
          <a:p>
            <a:endParaRPr lang="en-IN"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67572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8" name="Picture 7">
            <a:extLst>
              <a:ext uri="{FF2B5EF4-FFF2-40B4-BE49-F238E27FC236}">
                <a16:creationId xmlns:a16="http://schemas.microsoft.com/office/drawing/2014/main" id="{3B5F31D0-CBA9-F816-90A8-4DE4D268DD4A}"/>
              </a:ext>
            </a:extLst>
          </p:cNvPr>
          <p:cNvPicPr>
            <a:picLocks noChangeAspect="1"/>
          </p:cNvPicPr>
          <p:nvPr/>
        </p:nvPicPr>
        <p:blipFill rotWithShape="1">
          <a:blip r:embed="rId2">
            <a:extLst>
              <a:ext uri="{28A0092B-C50C-407E-A947-70E740481C1C}">
                <a14:useLocalDpi xmlns:a14="http://schemas.microsoft.com/office/drawing/2010/main" val="0"/>
              </a:ext>
            </a:extLst>
          </a:blip>
          <a:srcRect b="5113"/>
          <a:stretch/>
        </p:blipFill>
        <p:spPr>
          <a:xfrm>
            <a:off x="1157796" y="1358283"/>
            <a:ext cx="9876407" cy="5271412"/>
          </a:xfrm>
          <a:prstGeom prst="rect">
            <a:avLst/>
          </a:prstGeom>
        </p:spPr>
      </p:pic>
    </p:spTree>
    <p:extLst>
      <p:ext uri="{BB962C8B-B14F-4D97-AF65-F5344CB8AC3E}">
        <p14:creationId xmlns:p14="http://schemas.microsoft.com/office/powerpoint/2010/main" val="3004879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37415B84-81E1-85C8-C341-EF890C1A9E89}"/>
              </a:ext>
            </a:extLst>
          </p:cNvPr>
          <p:cNvPicPr>
            <a:picLocks noChangeAspect="1"/>
          </p:cNvPicPr>
          <p:nvPr/>
        </p:nvPicPr>
        <p:blipFill rotWithShape="1">
          <a:blip r:embed="rId2">
            <a:extLst>
              <a:ext uri="{28A0092B-C50C-407E-A947-70E740481C1C}">
                <a14:useLocalDpi xmlns:a14="http://schemas.microsoft.com/office/drawing/2010/main" val="0"/>
              </a:ext>
            </a:extLst>
          </a:blip>
          <a:srcRect b="4725"/>
          <a:stretch/>
        </p:blipFill>
        <p:spPr>
          <a:xfrm>
            <a:off x="1220102" y="1340531"/>
            <a:ext cx="9751795" cy="5234384"/>
          </a:xfrm>
          <a:prstGeom prst="rect">
            <a:avLst/>
          </a:prstGeom>
        </p:spPr>
      </p:pic>
    </p:spTree>
    <p:extLst>
      <p:ext uri="{BB962C8B-B14F-4D97-AF65-F5344CB8AC3E}">
        <p14:creationId xmlns:p14="http://schemas.microsoft.com/office/powerpoint/2010/main" val="3716687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6AD50605-0F72-FE06-D23F-A1DD2DE11AB2}"/>
              </a:ext>
            </a:extLst>
          </p:cNvPr>
          <p:cNvPicPr>
            <a:picLocks noChangeAspect="1"/>
          </p:cNvPicPr>
          <p:nvPr/>
        </p:nvPicPr>
        <p:blipFill rotWithShape="1">
          <a:blip r:embed="rId2"/>
          <a:srcRect b="4854"/>
          <a:stretch/>
        </p:blipFill>
        <p:spPr>
          <a:xfrm>
            <a:off x="1217720" y="1393796"/>
            <a:ext cx="9756559" cy="5221654"/>
          </a:xfrm>
          <a:prstGeom prst="rect">
            <a:avLst/>
          </a:prstGeom>
        </p:spPr>
      </p:pic>
    </p:spTree>
    <p:extLst>
      <p:ext uri="{BB962C8B-B14F-4D97-AF65-F5344CB8AC3E}">
        <p14:creationId xmlns:p14="http://schemas.microsoft.com/office/powerpoint/2010/main" val="1967385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D93C8469-5F25-EE4B-91DF-0BDD4B7ECEB1}"/>
              </a:ext>
            </a:extLst>
          </p:cNvPr>
          <p:cNvPicPr>
            <a:picLocks noChangeAspect="1"/>
          </p:cNvPicPr>
          <p:nvPr/>
        </p:nvPicPr>
        <p:blipFill rotWithShape="1">
          <a:blip r:embed="rId2">
            <a:extLst>
              <a:ext uri="{28A0092B-C50C-407E-A947-70E740481C1C}">
                <a14:useLocalDpi xmlns:a14="http://schemas.microsoft.com/office/drawing/2010/main" val="0"/>
              </a:ext>
            </a:extLst>
          </a:blip>
          <a:srcRect b="4984"/>
          <a:stretch/>
        </p:blipFill>
        <p:spPr>
          <a:xfrm>
            <a:off x="1248662" y="1371599"/>
            <a:ext cx="9523039" cy="5089741"/>
          </a:xfrm>
          <a:prstGeom prst="rect">
            <a:avLst/>
          </a:prstGeom>
        </p:spPr>
      </p:pic>
    </p:spTree>
    <p:extLst>
      <p:ext uri="{BB962C8B-B14F-4D97-AF65-F5344CB8AC3E}">
        <p14:creationId xmlns:p14="http://schemas.microsoft.com/office/powerpoint/2010/main" val="1965439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CB44D89C-FEE9-ABDF-23F1-56A9C5C82FB5}"/>
              </a:ext>
            </a:extLst>
          </p:cNvPr>
          <p:cNvPicPr>
            <a:picLocks noChangeAspect="1"/>
          </p:cNvPicPr>
          <p:nvPr/>
        </p:nvPicPr>
        <p:blipFill rotWithShape="1">
          <a:blip r:embed="rId2">
            <a:extLst>
              <a:ext uri="{28A0092B-C50C-407E-A947-70E740481C1C}">
                <a14:useLocalDpi xmlns:a14="http://schemas.microsoft.com/office/drawing/2010/main" val="0"/>
              </a:ext>
            </a:extLst>
          </a:blip>
          <a:srcRect b="4854"/>
          <a:stretch/>
        </p:blipFill>
        <p:spPr>
          <a:xfrm>
            <a:off x="1213281" y="1340528"/>
            <a:ext cx="9765437" cy="5226405"/>
          </a:xfrm>
          <a:prstGeom prst="rect">
            <a:avLst/>
          </a:prstGeom>
        </p:spPr>
      </p:pic>
    </p:spTree>
    <p:extLst>
      <p:ext uri="{BB962C8B-B14F-4D97-AF65-F5344CB8AC3E}">
        <p14:creationId xmlns:p14="http://schemas.microsoft.com/office/powerpoint/2010/main" val="4173454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19799A14-859A-868B-3237-49BE441A5A3B}"/>
              </a:ext>
            </a:extLst>
          </p:cNvPr>
          <p:cNvPicPr>
            <a:picLocks noChangeAspect="1"/>
          </p:cNvPicPr>
          <p:nvPr/>
        </p:nvPicPr>
        <p:blipFill rotWithShape="1">
          <a:blip r:embed="rId2">
            <a:extLst>
              <a:ext uri="{28A0092B-C50C-407E-A947-70E740481C1C}">
                <a14:useLocalDpi xmlns:a14="http://schemas.microsoft.com/office/drawing/2010/main" val="0"/>
              </a:ext>
            </a:extLst>
          </a:blip>
          <a:srcRect b="5113"/>
          <a:stretch/>
        </p:blipFill>
        <p:spPr>
          <a:xfrm>
            <a:off x="1220347" y="1320447"/>
            <a:ext cx="9751305" cy="5204640"/>
          </a:xfrm>
          <a:prstGeom prst="rect">
            <a:avLst/>
          </a:prstGeom>
        </p:spPr>
      </p:pic>
    </p:spTree>
    <p:extLst>
      <p:ext uri="{BB962C8B-B14F-4D97-AF65-F5344CB8AC3E}">
        <p14:creationId xmlns:p14="http://schemas.microsoft.com/office/powerpoint/2010/main" val="3384497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4893E6B1-3359-491B-5620-AF820B95C351}"/>
              </a:ext>
            </a:extLst>
          </p:cNvPr>
          <p:cNvPicPr>
            <a:picLocks noChangeAspect="1"/>
          </p:cNvPicPr>
          <p:nvPr/>
        </p:nvPicPr>
        <p:blipFill rotWithShape="1">
          <a:blip r:embed="rId2">
            <a:extLst>
              <a:ext uri="{28A0092B-C50C-407E-A947-70E740481C1C}">
                <a14:useLocalDpi xmlns:a14="http://schemas.microsoft.com/office/drawing/2010/main" val="0"/>
              </a:ext>
            </a:extLst>
          </a:blip>
          <a:srcRect b="4854"/>
          <a:stretch/>
        </p:blipFill>
        <p:spPr>
          <a:xfrm>
            <a:off x="1195002" y="1340529"/>
            <a:ext cx="9801996" cy="5256923"/>
          </a:xfrm>
          <a:prstGeom prst="rect">
            <a:avLst/>
          </a:prstGeom>
        </p:spPr>
      </p:pic>
    </p:spTree>
    <p:extLst>
      <p:ext uri="{BB962C8B-B14F-4D97-AF65-F5344CB8AC3E}">
        <p14:creationId xmlns:p14="http://schemas.microsoft.com/office/powerpoint/2010/main" val="1891720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546FABB5-95CD-E965-68DD-4C95CBF9A8AD}"/>
              </a:ext>
            </a:extLst>
          </p:cNvPr>
          <p:cNvPicPr>
            <a:picLocks noChangeAspect="1"/>
          </p:cNvPicPr>
          <p:nvPr/>
        </p:nvPicPr>
        <p:blipFill rotWithShape="1">
          <a:blip r:embed="rId2">
            <a:extLst>
              <a:ext uri="{28A0092B-C50C-407E-A947-70E740481C1C}">
                <a14:useLocalDpi xmlns:a14="http://schemas.microsoft.com/office/drawing/2010/main" val="0"/>
              </a:ext>
            </a:extLst>
          </a:blip>
          <a:srcRect b="4854"/>
          <a:stretch/>
        </p:blipFill>
        <p:spPr>
          <a:xfrm>
            <a:off x="1191827" y="1349407"/>
            <a:ext cx="9832020" cy="5262040"/>
          </a:xfrm>
          <a:prstGeom prst="rect">
            <a:avLst/>
          </a:prstGeom>
        </p:spPr>
      </p:pic>
    </p:spTree>
    <p:extLst>
      <p:ext uri="{BB962C8B-B14F-4D97-AF65-F5344CB8AC3E}">
        <p14:creationId xmlns:p14="http://schemas.microsoft.com/office/powerpoint/2010/main" val="1234436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2A8F7475-E837-47F6-CE35-1B326AC3A03A}"/>
              </a:ext>
            </a:extLst>
          </p:cNvPr>
          <p:cNvPicPr>
            <a:picLocks noChangeAspect="1"/>
          </p:cNvPicPr>
          <p:nvPr/>
        </p:nvPicPr>
        <p:blipFill rotWithShape="1">
          <a:blip r:embed="rId2">
            <a:extLst>
              <a:ext uri="{28A0092B-C50C-407E-A947-70E740481C1C}">
                <a14:useLocalDpi xmlns:a14="http://schemas.microsoft.com/office/drawing/2010/main" val="0"/>
              </a:ext>
            </a:extLst>
          </a:blip>
          <a:srcRect b="4984"/>
          <a:stretch/>
        </p:blipFill>
        <p:spPr>
          <a:xfrm>
            <a:off x="1210580" y="1338416"/>
            <a:ext cx="9770839" cy="5222181"/>
          </a:xfrm>
          <a:prstGeom prst="rect">
            <a:avLst/>
          </a:prstGeom>
        </p:spPr>
      </p:pic>
    </p:spTree>
    <p:extLst>
      <p:ext uri="{BB962C8B-B14F-4D97-AF65-F5344CB8AC3E}">
        <p14:creationId xmlns:p14="http://schemas.microsoft.com/office/powerpoint/2010/main" val="3105951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31115B4C-6803-8BE0-D32F-469B7B7DF83F}"/>
              </a:ext>
            </a:extLst>
          </p:cNvPr>
          <p:cNvPicPr>
            <a:picLocks noChangeAspect="1"/>
          </p:cNvPicPr>
          <p:nvPr/>
        </p:nvPicPr>
        <p:blipFill rotWithShape="1">
          <a:blip r:embed="rId2">
            <a:extLst>
              <a:ext uri="{28A0092B-C50C-407E-A947-70E740481C1C}">
                <a14:useLocalDpi xmlns:a14="http://schemas.microsoft.com/office/drawing/2010/main" val="0"/>
              </a:ext>
            </a:extLst>
          </a:blip>
          <a:srcRect b="5372"/>
          <a:stretch/>
        </p:blipFill>
        <p:spPr>
          <a:xfrm>
            <a:off x="1286522" y="1420426"/>
            <a:ext cx="9618956" cy="5119993"/>
          </a:xfrm>
          <a:prstGeom prst="rect">
            <a:avLst/>
          </a:prstGeom>
        </p:spPr>
      </p:pic>
    </p:spTree>
    <p:extLst>
      <p:ext uri="{BB962C8B-B14F-4D97-AF65-F5344CB8AC3E}">
        <p14:creationId xmlns:p14="http://schemas.microsoft.com/office/powerpoint/2010/main" val="2308758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5416868"/>
          </a:xfrm>
          <a:prstGeom prst="rect">
            <a:avLst/>
          </a:prstGeom>
          <a:noFill/>
        </p:spPr>
        <p:txBody>
          <a:bodyPr wrap="square" rtlCol="0">
            <a:spAutoFit/>
          </a:bodyPr>
          <a:lstStyle/>
          <a:p>
            <a:r>
              <a:rPr lang="en-IN" sz="3200" dirty="0"/>
              <a:t>Introduction</a:t>
            </a:r>
          </a:p>
          <a:p>
            <a:endParaRPr lang="en-IN" sz="3200" dirty="0"/>
          </a:p>
          <a:p>
            <a:pPr marL="457200" indent="-457200">
              <a:buFont typeface="Arial" panose="020B0604020202020204" pitchFamily="34" charset="0"/>
              <a:buChar char="•"/>
            </a:pPr>
            <a:r>
              <a:rPr lang="en-IN" sz="2400" dirty="0"/>
              <a:t>Institute Management Portal is a web application for students as well as faculties.</a:t>
            </a:r>
          </a:p>
          <a:p>
            <a:pPr marL="457200" indent="-457200">
              <a:buFont typeface="Arial" panose="020B0604020202020204" pitchFamily="34" charset="0"/>
              <a:buChar char="•"/>
            </a:pPr>
            <a:r>
              <a:rPr lang="en-IN" sz="2400" dirty="0"/>
              <a:t>Via this application, We can onboard new students and faculties in the institute.</a:t>
            </a:r>
          </a:p>
          <a:p>
            <a:pPr marL="457200" indent="-457200">
              <a:buFont typeface="Arial" panose="020B0604020202020204" pitchFamily="34" charset="0"/>
              <a:buChar char="•"/>
            </a:pPr>
            <a:r>
              <a:rPr lang="en-IN" sz="2400" dirty="0"/>
              <a:t>They can view and update the details.</a:t>
            </a:r>
          </a:p>
          <a:p>
            <a:pPr marL="457200" indent="-457200">
              <a:buFont typeface="Arial" panose="020B0604020202020204" pitchFamily="34" charset="0"/>
              <a:buChar char="•"/>
            </a:pPr>
            <a:r>
              <a:rPr lang="en-IN" sz="2400" dirty="0"/>
              <a:t>Faculty can upload assignments and study material via this portal.</a:t>
            </a:r>
          </a:p>
          <a:p>
            <a:pPr marL="457200" indent="-457200">
              <a:buFont typeface="Arial" panose="020B0604020202020204" pitchFamily="34" charset="0"/>
              <a:buChar char="•"/>
            </a:pPr>
            <a:r>
              <a:rPr lang="en-IN" sz="2400" dirty="0"/>
              <a:t>Students can access the faculty uploaded assignments as a task to do and also download the study material in their system. Student can upload completed assignments via this portal as well.</a:t>
            </a:r>
          </a:p>
          <a:p>
            <a:pPr marL="457200" indent="-457200">
              <a:buFont typeface="Arial" panose="020B0604020202020204" pitchFamily="34" charset="0"/>
              <a:buChar char="•"/>
            </a:pPr>
            <a:r>
              <a:rPr lang="en-IN" sz="2400" dirty="0"/>
              <a:t>Faculty and Students both can view the weekly schedules for the respective courses from this portal.</a:t>
            </a:r>
          </a:p>
          <a:p>
            <a:endParaRPr lang="en-IN"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16787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1AD1A277-3F99-7410-AE81-D3982121B00E}"/>
              </a:ext>
            </a:extLst>
          </p:cNvPr>
          <p:cNvPicPr>
            <a:picLocks noChangeAspect="1"/>
          </p:cNvPicPr>
          <p:nvPr/>
        </p:nvPicPr>
        <p:blipFill rotWithShape="1">
          <a:blip r:embed="rId2">
            <a:extLst>
              <a:ext uri="{28A0092B-C50C-407E-A947-70E740481C1C}">
                <a14:useLocalDpi xmlns:a14="http://schemas.microsoft.com/office/drawing/2010/main" val="0"/>
              </a:ext>
            </a:extLst>
          </a:blip>
          <a:srcRect b="4854"/>
          <a:stretch/>
        </p:blipFill>
        <p:spPr>
          <a:xfrm>
            <a:off x="1250273" y="1349407"/>
            <a:ext cx="9715128" cy="5199480"/>
          </a:xfrm>
          <a:prstGeom prst="rect">
            <a:avLst/>
          </a:prstGeom>
        </p:spPr>
      </p:pic>
    </p:spTree>
    <p:extLst>
      <p:ext uri="{BB962C8B-B14F-4D97-AF65-F5344CB8AC3E}">
        <p14:creationId xmlns:p14="http://schemas.microsoft.com/office/powerpoint/2010/main" val="1376542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685A9FA4-4F91-3561-7FBB-36B4F6249B85}"/>
              </a:ext>
            </a:extLst>
          </p:cNvPr>
          <p:cNvPicPr>
            <a:picLocks noChangeAspect="1"/>
          </p:cNvPicPr>
          <p:nvPr/>
        </p:nvPicPr>
        <p:blipFill rotWithShape="1">
          <a:blip r:embed="rId2">
            <a:extLst>
              <a:ext uri="{28A0092B-C50C-407E-A947-70E740481C1C}">
                <a14:useLocalDpi xmlns:a14="http://schemas.microsoft.com/office/drawing/2010/main" val="0"/>
              </a:ext>
            </a:extLst>
          </a:blip>
          <a:srcRect b="4984"/>
          <a:stretch/>
        </p:blipFill>
        <p:spPr>
          <a:xfrm>
            <a:off x="1205143" y="1376038"/>
            <a:ext cx="9783485" cy="5228941"/>
          </a:xfrm>
          <a:prstGeom prst="rect">
            <a:avLst/>
          </a:prstGeom>
        </p:spPr>
      </p:pic>
    </p:spTree>
    <p:extLst>
      <p:ext uri="{BB962C8B-B14F-4D97-AF65-F5344CB8AC3E}">
        <p14:creationId xmlns:p14="http://schemas.microsoft.com/office/powerpoint/2010/main" val="3706299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C4FFC52C-3E5D-10AA-867D-503886A8D196}"/>
              </a:ext>
            </a:extLst>
          </p:cNvPr>
          <p:cNvPicPr>
            <a:picLocks noChangeAspect="1"/>
          </p:cNvPicPr>
          <p:nvPr/>
        </p:nvPicPr>
        <p:blipFill rotWithShape="1">
          <a:blip r:embed="rId2">
            <a:extLst>
              <a:ext uri="{28A0092B-C50C-407E-A947-70E740481C1C}">
                <a14:useLocalDpi xmlns:a14="http://schemas.microsoft.com/office/drawing/2010/main" val="0"/>
              </a:ext>
            </a:extLst>
          </a:blip>
          <a:srcRect b="4725"/>
          <a:stretch/>
        </p:blipFill>
        <p:spPr>
          <a:xfrm>
            <a:off x="1166675" y="1349408"/>
            <a:ext cx="9858649" cy="5283470"/>
          </a:xfrm>
          <a:prstGeom prst="rect">
            <a:avLst/>
          </a:prstGeom>
        </p:spPr>
      </p:pic>
    </p:spTree>
    <p:extLst>
      <p:ext uri="{BB962C8B-B14F-4D97-AF65-F5344CB8AC3E}">
        <p14:creationId xmlns:p14="http://schemas.microsoft.com/office/powerpoint/2010/main" val="2694509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4524315"/>
          </a:xfrm>
          <a:prstGeom prst="rect">
            <a:avLst/>
          </a:prstGeom>
          <a:noFill/>
        </p:spPr>
        <p:txBody>
          <a:bodyPr wrap="square" rtlCol="0">
            <a:spAutoFit/>
          </a:bodyPr>
          <a:lstStyle/>
          <a:p>
            <a:r>
              <a:rPr lang="en-IN" sz="3200" dirty="0"/>
              <a:t>System Requirements</a:t>
            </a:r>
          </a:p>
          <a:p>
            <a:endParaRPr lang="en-IN" sz="3200" dirty="0"/>
          </a:p>
          <a:p>
            <a:r>
              <a:rPr lang="en-IN" sz="2800" b="1" dirty="0"/>
              <a:t>Software Requirements:</a:t>
            </a:r>
          </a:p>
          <a:p>
            <a:pPr marL="457200" indent="-457200">
              <a:buFont typeface="Arial" panose="020B0604020202020204" pitchFamily="34" charset="0"/>
              <a:buChar char="•"/>
            </a:pPr>
            <a:r>
              <a:rPr lang="en-IN" sz="2800" dirty="0"/>
              <a:t>Windows (All versions)</a:t>
            </a:r>
          </a:p>
          <a:p>
            <a:pPr marL="457200" indent="-457200">
              <a:buFont typeface="Arial" panose="020B0604020202020204" pitchFamily="34" charset="0"/>
              <a:buChar char="•"/>
            </a:pPr>
            <a:r>
              <a:rPr lang="en-IN" sz="2800" dirty="0"/>
              <a:t>Google Chrome Browser (Preferred)</a:t>
            </a:r>
          </a:p>
          <a:p>
            <a:pPr marL="457200" indent="-457200">
              <a:buFont typeface="Arial" panose="020B0604020202020204" pitchFamily="34" charset="0"/>
              <a:buChar char="•"/>
            </a:pPr>
            <a:r>
              <a:rPr lang="en-IN" sz="2800" dirty="0"/>
              <a:t>Eclipse</a:t>
            </a:r>
          </a:p>
          <a:p>
            <a:pPr marL="457200" indent="-457200">
              <a:buFont typeface="Arial" panose="020B0604020202020204" pitchFamily="34" charset="0"/>
              <a:buChar char="•"/>
            </a:pPr>
            <a:r>
              <a:rPr lang="en-IN" sz="2800" dirty="0"/>
              <a:t>MongoDB</a:t>
            </a:r>
          </a:p>
          <a:p>
            <a:pPr marL="457200" indent="-457200">
              <a:buFont typeface="Arial" panose="020B0604020202020204" pitchFamily="34" charset="0"/>
              <a:buChar char="•"/>
            </a:pPr>
            <a:r>
              <a:rPr lang="en-IN" sz="2800" dirty="0" err="1"/>
              <a:t>VSCode</a:t>
            </a:r>
            <a:endParaRPr lang="en-IN" sz="2800" dirty="0"/>
          </a:p>
          <a:p>
            <a:pPr marL="457200" indent="-457200">
              <a:buFont typeface="Arial" panose="020B0604020202020204" pitchFamily="34" charset="0"/>
              <a:buChar char="•"/>
            </a:pPr>
            <a:r>
              <a:rPr lang="en-IN" sz="2800" dirty="0"/>
              <a:t>Postman</a:t>
            </a:r>
          </a:p>
          <a:p>
            <a:pPr marL="457200" indent="-457200">
              <a:buFont typeface="Arial" panose="020B0604020202020204" pitchFamily="34" charset="0"/>
              <a:buChar char="•"/>
            </a:pPr>
            <a:r>
              <a:rPr lang="en-IN" sz="2800" dirty="0"/>
              <a:t>Git</a:t>
            </a:r>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18693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3293209"/>
          </a:xfrm>
          <a:prstGeom prst="rect">
            <a:avLst/>
          </a:prstGeom>
          <a:noFill/>
        </p:spPr>
        <p:txBody>
          <a:bodyPr wrap="square" rtlCol="0">
            <a:spAutoFit/>
          </a:bodyPr>
          <a:lstStyle/>
          <a:p>
            <a:r>
              <a:rPr lang="en-IN" sz="3200" dirty="0"/>
              <a:t>System Requirements</a:t>
            </a:r>
          </a:p>
          <a:p>
            <a:endParaRPr lang="en-IN" sz="3200" dirty="0"/>
          </a:p>
          <a:p>
            <a:r>
              <a:rPr lang="en-IN" sz="2800" b="1" dirty="0"/>
              <a:t>Hardware Requirements:</a:t>
            </a:r>
          </a:p>
          <a:p>
            <a:pPr marL="457200" indent="-457200">
              <a:buFont typeface="Arial" panose="020B0604020202020204" pitchFamily="34" charset="0"/>
              <a:buChar char="•"/>
            </a:pPr>
            <a:r>
              <a:rPr lang="en-IN" sz="2800" dirty="0"/>
              <a:t>Processor : Intel Core i3 or above</a:t>
            </a:r>
          </a:p>
          <a:p>
            <a:pPr marL="457200" indent="-457200">
              <a:buFont typeface="Arial" panose="020B0604020202020204" pitchFamily="34" charset="0"/>
              <a:buChar char="•"/>
            </a:pPr>
            <a:r>
              <a:rPr lang="en-IN" sz="2800" dirty="0"/>
              <a:t>Memory : 8GB RAM or above</a:t>
            </a:r>
          </a:p>
          <a:p>
            <a:pPr marL="457200" indent="-457200">
              <a:buFont typeface="Arial" panose="020B0604020202020204" pitchFamily="34" charset="0"/>
              <a:buChar char="•"/>
            </a:pPr>
            <a:r>
              <a:rPr lang="en-IN" sz="2800" dirty="0"/>
              <a:t>Hard disk : 5GB</a:t>
            </a:r>
          </a:p>
          <a:p>
            <a:pPr marL="457200" indent="-457200">
              <a:buFont typeface="Arial" panose="020B0604020202020204" pitchFamily="34" charset="0"/>
              <a:buChar char="•"/>
            </a:pPr>
            <a:r>
              <a:rPr lang="en-IN" sz="2800" dirty="0"/>
              <a:t>Network : Ethernet / </a:t>
            </a:r>
            <a:r>
              <a:rPr lang="en-IN" sz="2800" dirty="0" err="1"/>
              <a:t>WiFi</a:t>
            </a:r>
            <a:endParaRPr lang="en-IN" sz="28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83227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4093428"/>
          </a:xfrm>
          <a:prstGeom prst="rect">
            <a:avLst/>
          </a:prstGeom>
          <a:noFill/>
        </p:spPr>
        <p:txBody>
          <a:bodyPr wrap="square" rtlCol="0">
            <a:spAutoFit/>
          </a:bodyPr>
          <a:lstStyle/>
          <a:p>
            <a:r>
              <a:rPr lang="en-IN" sz="3200" dirty="0"/>
              <a:t>Technologies Used </a:t>
            </a:r>
          </a:p>
          <a:p>
            <a:endParaRPr lang="en-IN" sz="3200" dirty="0"/>
          </a:p>
          <a:p>
            <a:pPr marL="457200" indent="-457200">
              <a:buFont typeface="Arial" panose="020B0604020202020204" pitchFamily="34" charset="0"/>
              <a:buChar char="•"/>
            </a:pPr>
            <a:r>
              <a:rPr lang="en-IN" sz="2800" dirty="0"/>
              <a:t>ReactJS : Page Layout, Styling of the page, validations and UI developed by using React JS.</a:t>
            </a:r>
          </a:p>
          <a:p>
            <a:pPr marL="457200" indent="-457200">
              <a:buFont typeface="Arial" panose="020B0604020202020204" pitchFamily="34" charset="0"/>
              <a:buChar char="•"/>
            </a:pPr>
            <a:r>
              <a:rPr lang="en-IN" sz="2800" dirty="0"/>
              <a:t>Java Spring boot : All the business logic has been written in Java using Spring boot Framework.</a:t>
            </a:r>
          </a:p>
          <a:p>
            <a:pPr marL="457200" indent="-457200">
              <a:buFont typeface="Arial" panose="020B0604020202020204" pitchFamily="34" charset="0"/>
              <a:buChar char="•"/>
            </a:pPr>
            <a:r>
              <a:rPr lang="en-IN" sz="2800" dirty="0"/>
              <a:t>MongoDB : Non-Relational MongoDB Schema is used for database.</a:t>
            </a:r>
          </a:p>
          <a:p>
            <a:pPr marL="457200" indent="-457200">
              <a:buFont typeface="Arial" panose="020B0604020202020204" pitchFamily="34" charset="0"/>
              <a:buChar char="•"/>
            </a:pPr>
            <a:r>
              <a:rPr lang="en-IN" sz="2800" dirty="0"/>
              <a:t>Tomcat : Project run using Tomcat Server 8.5</a:t>
            </a:r>
            <a:endParaRPr lang="en-IN" sz="24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1176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2369880"/>
          </a:xfrm>
          <a:prstGeom prst="rect">
            <a:avLst/>
          </a:prstGeom>
          <a:noFill/>
        </p:spPr>
        <p:txBody>
          <a:bodyPr wrap="square" rtlCol="0">
            <a:spAutoFit/>
          </a:bodyPr>
          <a:lstStyle/>
          <a:p>
            <a:r>
              <a:rPr lang="en-IN" sz="3200" dirty="0"/>
              <a:t>Applications</a:t>
            </a:r>
          </a:p>
          <a:p>
            <a:endParaRPr lang="en-IN" sz="3200" dirty="0"/>
          </a:p>
          <a:p>
            <a:pPr marL="457200" indent="-457200">
              <a:buFont typeface="Arial" panose="020B0604020202020204" pitchFamily="34" charset="0"/>
              <a:buChar char="•"/>
            </a:pPr>
            <a:r>
              <a:rPr lang="en-IN" sz="2800" dirty="0"/>
              <a:t>Digitization of Records.</a:t>
            </a:r>
          </a:p>
          <a:p>
            <a:pPr marL="457200" indent="-457200">
              <a:buFont typeface="Arial" panose="020B0604020202020204" pitchFamily="34" charset="0"/>
              <a:buChar char="•"/>
            </a:pPr>
            <a:r>
              <a:rPr lang="en-IN" sz="2800" dirty="0"/>
              <a:t>Can be modified according to different Institutes.</a:t>
            </a:r>
          </a:p>
          <a:p>
            <a:pPr marL="457200" indent="-457200">
              <a:buFont typeface="Arial" panose="020B0604020202020204" pitchFamily="34" charset="0"/>
              <a:buChar char="•"/>
            </a:pPr>
            <a:r>
              <a:rPr lang="en-IN" sz="2800" dirty="0"/>
              <a:t>Education Industry.</a:t>
            </a:r>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64277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3662541"/>
          </a:xfrm>
          <a:prstGeom prst="rect">
            <a:avLst/>
          </a:prstGeom>
          <a:noFill/>
        </p:spPr>
        <p:txBody>
          <a:bodyPr wrap="square" rtlCol="0">
            <a:spAutoFit/>
          </a:bodyPr>
          <a:lstStyle/>
          <a:p>
            <a:r>
              <a:rPr lang="en-IN" sz="3200" dirty="0"/>
              <a:t>Advantages</a:t>
            </a:r>
          </a:p>
          <a:p>
            <a:endParaRPr lang="en-IN" sz="3200" dirty="0"/>
          </a:p>
          <a:p>
            <a:pPr marL="457200" indent="-457200">
              <a:buFont typeface="Arial" panose="020B0604020202020204" pitchFamily="34" charset="0"/>
              <a:buChar char="•"/>
            </a:pPr>
            <a:r>
              <a:rPr lang="en-IN" sz="2800" dirty="0"/>
              <a:t>Personalized portal for respective Institutes.</a:t>
            </a:r>
          </a:p>
          <a:p>
            <a:pPr marL="457200" indent="-457200">
              <a:buFont typeface="Arial" panose="020B0604020202020204" pitchFamily="34" charset="0"/>
              <a:buChar char="•"/>
            </a:pPr>
            <a:r>
              <a:rPr lang="en-IN" sz="2800" dirty="0"/>
              <a:t>Easy access to study material and assignments at one place.</a:t>
            </a:r>
          </a:p>
          <a:p>
            <a:pPr marL="457200" indent="-457200">
              <a:buFont typeface="Arial" panose="020B0604020202020204" pitchFamily="34" charset="0"/>
              <a:buChar char="•"/>
            </a:pPr>
            <a:r>
              <a:rPr lang="en-IN" sz="2800" dirty="0"/>
              <a:t>Can view schedules just by one login into the institute.</a:t>
            </a:r>
          </a:p>
          <a:p>
            <a:pPr marL="457200" indent="-457200">
              <a:buFont typeface="Arial" panose="020B0604020202020204" pitchFamily="34" charset="0"/>
              <a:buChar char="•"/>
            </a:pPr>
            <a:r>
              <a:rPr lang="en-IN" sz="2800" dirty="0"/>
              <a:t>Student and Faculty can easily access timetable schedule without going through n number of mails as in traditional ways.</a:t>
            </a:r>
            <a:endParaRPr lang="en-IN" sz="24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74728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938992"/>
          </a:xfrm>
          <a:prstGeom prst="rect">
            <a:avLst/>
          </a:prstGeom>
          <a:noFill/>
        </p:spPr>
        <p:txBody>
          <a:bodyPr wrap="square" rtlCol="0">
            <a:spAutoFit/>
          </a:bodyPr>
          <a:lstStyle/>
          <a:p>
            <a:r>
              <a:rPr lang="en-IN" sz="3200" dirty="0"/>
              <a:t>Limitations</a:t>
            </a:r>
          </a:p>
          <a:p>
            <a:endParaRPr lang="en-IN" sz="3200" dirty="0"/>
          </a:p>
          <a:p>
            <a:pPr marL="457200" indent="-457200">
              <a:buFont typeface="Arial" panose="020B0604020202020204" pitchFamily="34" charset="0"/>
              <a:buChar char="•"/>
            </a:pPr>
            <a:r>
              <a:rPr lang="en-IN" sz="2800" dirty="0"/>
              <a:t>It requires extensive database and memory.</a:t>
            </a:r>
          </a:p>
          <a:p>
            <a:pPr marL="457200" indent="-457200">
              <a:buFont typeface="Arial" panose="020B0604020202020204" pitchFamily="34" charset="0"/>
              <a:buChar char="•"/>
            </a:pPr>
            <a:r>
              <a:rPr lang="en-IN" sz="2800" dirty="0"/>
              <a:t>User verification in online mode is not much secure.</a:t>
            </a:r>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50672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11550" y="514905"/>
            <a:ext cx="9410330" cy="1508105"/>
          </a:xfrm>
          <a:prstGeom prst="rect">
            <a:avLst/>
          </a:prstGeom>
          <a:noFill/>
        </p:spPr>
        <p:txBody>
          <a:bodyPr wrap="square" rtlCol="0">
            <a:spAutoFit/>
          </a:bodyPr>
          <a:lstStyle/>
          <a:p>
            <a:r>
              <a:rPr lang="en-IN" sz="3200" dirty="0"/>
              <a:t>Conclusion</a:t>
            </a:r>
          </a:p>
          <a:p>
            <a:endParaRPr lang="en-IN" sz="3200" dirty="0"/>
          </a:p>
          <a:p>
            <a:endParaRPr lang="en-IN" sz="28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4CE2983B-AB76-991A-FFBB-28F0B0E6D287}"/>
              </a:ext>
            </a:extLst>
          </p:cNvPr>
          <p:cNvSpPr txBox="1"/>
          <p:nvPr/>
        </p:nvSpPr>
        <p:spPr>
          <a:xfrm>
            <a:off x="852256" y="1535837"/>
            <a:ext cx="10315853" cy="2031325"/>
          </a:xfrm>
          <a:prstGeom prst="rect">
            <a:avLst/>
          </a:prstGeom>
          <a:noFill/>
        </p:spPr>
        <p:txBody>
          <a:bodyPr wrap="square" rtlCol="0">
            <a:spAutoFit/>
          </a:bodyPr>
          <a:lstStyle/>
          <a:p>
            <a:r>
              <a:rPr lang="en-IN" dirty="0"/>
              <a:t>Institute Management Portal can be used by educational institutions to maintain their student and faculty records easily. Achieving this objective is difficult using the traditional system as the information is scattered, can be redundant, and collective relevant information maybe very time consuming. Also sharing timetable schedules, study materials like notes, ppt, assignments via email is a hassle as mailbox are filled with n number of different kinds of mail which makes our important mails go down and need to be searched everytime. Using this portal just with one click or any filter we can easily access our weekly schedule as well as study material. All these problems are solved by this project.</a:t>
            </a:r>
          </a:p>
        </p:txBody>
      </p:sp>
    </p:spTree>
    <p:extLst>
      <p:ext uri="{BB962C8B-B14F-4D97-AF65-F5344CB8AC3E}">
        <p14:creationId xmlns:p14="http://schemas.microsoft.com/office/powerpoint/2010/main" val="198531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2554545"/>
          </a:xfrm>
          <a:prstGeom prst="rect">
            <a:avLst/>
          </a:prstGeom>
          <a:noFill/>
        </p:spPr>
        <p:txBody>
          <a:bodyPr wrap="square" rtlCol="0">
            <a:spAutoFit/>
          </a:bodyPr>
          <a:lstStyle/>
          <a:p>
            <a:r>
              <a:rPr lang="en-IN" sz="3200" dirty="0"/>
              <a:t>Choice of topic</a:t>
            </a:r>
          </a:p>
          <a:p>
            <a:endParaRPr lang="en-IN" sz="3200" dirty="0"/>
          </a:p>
          <a:p>
            <a:pPr marL="457200" indent="-457200">
              <a:buFont typeface="Arial" panose="020B0604020202020204" pitchFamily="34" charset="0"/>
              <a:buChar char="•"/>
            </a:pPr>
            <a:r>
              <a:rPr lang="en-IN" sz="2400" dirty="0"/>
              <a:t>Student and faculty can have all time access of the functionalities via designated portal. </a:t>
            </a:r>
          </a:p>
          <a:p>
            <a:pPr marL="457200" indent="-457200">
              <a:buFont typeface="Arial" panose="020B0604020202020204" pitchFamily="34" charset="0"/>
              <a:buChar char="•"/>
            </a:pPr>
            <a:r>
              <a:rPr lang="en-IN" sz="2400" dirty="0"/>
              <a:t>More helpful for Student Point of View.</a:t>
            </a:r>
          </a:p>
          <a:p>
            <a:pPr marL="457200" indent="-457200">
              <a:buFont typeface="Arial" panose="020B0604020202020204" pitchFamily="34" charset="0"/>
              <a:buChar char="•"/>
            </a:pPr>
            <a:r>
              <a:rPr lang="en-IN" sz="2400" dirty="0"/>
              <a:t>Easy to understand and fast.</a:t>
            </a:r>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76115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11550" y="514905"/>
            <a:ext cx="9410330" cy="3231654"/>
          </a:xfrm>
          <a:prstGeom prst="rect">
            <a:avLst/>
          </a:prstGeom>
          <a:noFill/>
        </p:spPr>
        <p:txBody>
          <a:bodyPr wrap="square" rtlCol="0">
            <a:spAutoFit/>
          </a:bodyPr>
          <a:lstStyle/>
          <a:p>
            <a:r>
              <a:rPr lang="en-IN" sz="3200" dirty="0"/>
              <a:t>Future Scope</a:t>
            </a:r>
          </a:p>
          <a:p>
            <a:endParaRPr lang="en-IN" sz="3200" dirty="0"/>
          </a:p>
          <a:p>
            <a:pPr marL="457200" indent="-457200">
              <a:buFont typeface="Arial" panose="020B0604020202020204" pitchFamily="34" charset="0"/>
              <a:buChar char="•"/>
            </a:pPr>
            <a:r>
              <a:rPr lang="en-IN" sz="2800" dirty="0"/>
              <a:t>Improvement in design.</a:t>
            </a:r>
          </a:p>
          <a:p>
            <a:pPr marL="457200" indent="-457200">
              <a:buFont typeface="Arial" panose="020B0604020202020204" pitchFamily="34" charset="0"/>
              <a:buChar char="•"/>
            </a:pPr>
            <a:r>
              <a:rPr lang="en-IN" sz="2800" dirty="0"/>
              <a:t>Mobile Application</a:t>
            </a:r>
          </a:p>
          <a:p>
            <a:pPr marL="457200" indent="-457200">
              <a:buFont typeface="Arial" panose="020B0604020202020204" pitchFamily="34" charset="0"/>
              <a:buChar char="•"/>
            </a:pPr>
            <a:r>
              <a:rPr lang="en-IN" sz="2800" dirty="0"/>
              <a:t>Course Fees Payment</a:t>
            </a:r>
          </a:p>
          <a:p>
            <a:pPr marL="457200" indent="-457200">
              <a:buFont typeface="Arial" panose="020B0604020202020204" pitchFamily="34" charset="0"/>
              <a:buChar char="•"/>
            </a:pPr>
            <a:r>
              <a:rPr lang="en-IN" sz="2800" dirty="0"/>
              <a:t>Discussion Forum</a:t>
            </a:r>
          </a:p>
          <a:p>
            <a:pPr marL="457200" indent="-457200">
              <a:buFont typeface="Arial" panose="020B0604020202020204" pitchFamily="34" charset="0"/>
              <a:buChar char="•"/>
            </a:pPr>
            <a:r>
              <a:rPr lang="en-IN" sz="2800" dirty="0"/>
              <a:t>Chatting System</a:t>
            </a:r>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07841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390835" y="523782"/>
            <a:ext cx="9410330" cy="5386090"/>
          </a:xfrm>
          <a:prstGeom prst="rect">
            <a:avLst/>
          </a:prstGeom>
          <a:noFill/>
        </p:spPr>
        <p:txBody>
          <a:bodyPr wrap="square" rtlCol="0">
            <a:spAutoFit/>
          </a:bodyPr>
          <a:lstStyle/>
          <a:p>
            <a:r>
              <a:rPr lang="en-IN" sz="3200" dirty="0"/>
              <a:t>References</a:t>
            </a:r>
          </a:p>
          <a:p>
            <a:endParaRPr lang="en-IN" sz="3200" dirty="0"/>
          </a:p>
          <a:p>
            <a:pPr marL="457200" indent="-457200">
              <a:buFont typeface="Arial" panose="020B0604020202020204" pitchFamily="34" charset="0"/>
              <a:buChar char="•"/>
            </a:pPr>
            <a:r>
              <a:rPr lang="en-IN" sz="2800" dirty="0"/>
              <a:t>Mr. Saleel </a:t>
            </a:r>
            <a:r>
              <a:rPr lang="en-IN" sz="2800" dirty="0" err="1"/>
              <a:t>Bagde</a:t>
            </a:r>
            <a:r>
              <a:rPr lang="en-IN" sz="2800" dirty="0"/>
              <a:t> for Database</a:t>
            </a:r>
          </a:p>
          <a:p>
            <a:pPr marL="457200" indent="-457200">
              <a:buFont typeface="Arial" panose="020B0604020202020204" pitchFamily="34" charset="0"/>
              <a:buChar char="•"/>
            </a:pPr>
            <a:r>
              <a:rPr lang="en-IN" sz="2800" dirty="0"/>
              <a:t>Mrs. Harshita Maheshwari for ReactJS</a:t>
            </a:r>
          </a:p>
          <a:p>
            <a:pPr marL="457200" indent="-457200">
              <a:buFont typeface="Arial" panose="020B0604020202020204" pitchFamily="34" charset="0"/>
              <a:buChar char="•"/>
            </a:pPr>
            <a:r>
              <a:rPr lang="en-IN" sz="2800" dirty="0"/>
              <a:t>Mrs. Mayuri </a:t>
            </a:r>
            <a:r>
              <a:rPr lang="en-IN" sz="2800" dirty="0" err="1"/>
              <a:t>Fakirpure</a:t>
            </a:r>
            <a:r>
              <a:rPr lang="en-IN" sz="2800" dirty="0"/>
              <a:t> for Java </a:t>
            </a:r>
            <a:r>
              <a:rPr lang="en-IN" sz="2800" dirty="0" err="1"/>
              <a:t>Springboot</a:t>
            </a:r>
            <a:endParaRPr lang="en-IN" sz="2800" dirty="0"/>
          </a:p>
          <a:p>
            <a:pPr marL="457200" indent="-457200">
              <a:buFont typeface="Arial" panose="020B0604020202020204" pitchFamily="34" charset="0"/>
              <a:buChar char="•"/>
            </a:pPr>
            <a:r>
              <a:rPr lang="en-IN" sz="2800" dirty="0">
                <a:hlinkClick r:id="rId2"/>
              </a:rPr>
              <a:t>https://skill-lync.com/blogs/7-best-java-project-ideas-to-showcase-your-programming-skills</a:t>
            </a:r>
            <a:endParaRPr lang="en-IN" sz="2800" dirty="0"/>
          </a:p>
          <a:p>
            <a:pPr marL="457200" indent="-457200">
              <a:buFont typeface="Arial" panose="020B0604020202020204" pitchFamily="34" charset="0"/>
              <a:buChar char="•"/>
            </a:pPr>
            <a:r>
              <a:rPr lang="en-US" sz="2800" dirty="0">
                <a:hlinkClick r:id="rId3"/>
              </a:rPr>
              <a:t>https://www.slideshare.net</a:t>
            </a:r>
            <a:endParaRPr lang="en-US" sz="2800" dirty="0"/>
          </a:p>
          <a:p>
            <a:pPr marL="457200" indent="-457200">
              <a:buFont typeface="Arial" panose="020B0604020202020204" pitchFamily="34" charset="0"/>
              <a:buChar char="•"/>
            </a:pPr>
            <a:r>
              <a:rPr lang="en-US" sz="2800" dirty="0">
                <a:hlinkClick r:id="rId4"/>
              </a:rPr>
              <a:t>https://projectideas.co.in/computer-and-it-engineering-projects/</a:t>
            </a:r>
            <a:endParaRPr lang="en-US" sz="2800" dirty="0"/>
          </a:p>
          <a:p>
            <a:pPr marL="457200" indent="-457200">
              <a:buFont typeface="Arial" panose="020B0604020202020204" pitchFamily="34" charset="0"/>
              <a:buChar char="•"/>
            </a:pPr>
            <a:r>
              <a:rPr lang="en-US" sz="2800" dirty="0">
                <a:hlinkClick r:id="rId5"/>
              </a:rPr>
              <a:t>https://wordpress.org/plugins/institute-management/</a:t>
            </a:r>
            <a:endParaRPr lang="en-US" sz="2800" dirty="0"/>
          </a:p>
          <a:p>
            <a:pPr marL="457200" indent="-457200">
              <a:buFont typeface="Arial" panose="020B0604020202020204" pitchFamily="34" charset="0"/>
              <a:buChar char="•"/>
            </a:pPr>
            <a:endParaRPr lang="en-IN" sz="28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80055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4071891" y="4587818"/>
            <a:ext cx="9410330" cy="923330"/>
          </a:xfrm>
          <a:prstGeom prst="rect">
            <a:avLst/>
          </a:prstGeom>
          <a:noFill/>
        </p:spPr>
        <p:txBody>
          <a:bodyPr wrap="square" rtlCol="0">
            <a:spAutoFit/>
          </a:bodyPr>
          <a:lstStyle/>
          <a:p>
            <a:r>
              <a:rPr lang="en-IN" sz="5400" dirty="0"/>
              <a:t>THANK YOU!!</a:t>
            </a:r>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487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4401205"/>
          </a:xfrm>
          <a:prstGeom prst="rect">
            <a:avLst/>
          </a:prstGeom>
          <a:noFill/>
        </p:spPr>
        <p:txBody>
          <a:bodyPr wrap="square" rtlCol="0">
            <a:spAutoFit/>
          </a:bodyPr>
          <a:lstStyle/>
          <a:p>
            <a:r>
              <a:rPr lang="en-IN" sz="3200" dirty="0"/>
              <a:t>Proposed System</a:t>
            </a:r>
          </a:p>
          <a:p>
            <a:endParaRPr lang="en-IN" sz="3200" dirty="0"/>
          </a:p>
          <a:p>
            <a:pPr marL="457200" indent="-457200">
              <a:buFont typeface="Arial" panose="020B0604020202020204" pitchFamily="34" charset="0"/>
              <a:buChar char="•"/>
            </a:pPr>
            <a:r>
              <a:rPr lang="en-IN" sz="2400" dirty="0"/>
              <a:t>Much helpful for students who take admission into respective Institute.</a:t>
            </a:r>
          </a:p>
          <a:p>
            <a:pPr marL="457200" indent="-457200">
              <a:buFont typeface="Arial" panose="020B0604020202020204" pitchFamily="34" charset="0"/>
              <a:buChar char="•"/>
            </a:pPr>
            <a:endParaRPr lang="en-IN" sz="2400" dirty="0"/>
          </a:p>
          <a:p>
            <a:r>
              <a:rPr lang="en-IN" sz="2400" dirty="0"/>
              <a:t>Proposed System:</a:t>
            </a:r>
          </a:p>
          <a:p>
            <a:pPr marL="914400" lvl="1" indent="-457200">
              <a:buFont typeface="+mj-lt"/>
              <a:buAutoNum type="arabicPeriod"/>
            </a:pPr>
            <a:r>
              <a:rPr lang="en-IN" sz="2400" dirty="0"/>
              <a:t>Strong Database to store Admin, Student, Faculty records.</a:t>
            </a:r>
          </a:p>
          <a:p>
            <a:pPr marL="914400" lvl="1" indent="-457200">
              <a:buFont typeface="+mj-lt"/>
              <a:buAutoNum type="arabicPeriod"/>
            </a:pPr>
            <a:r>
              <a:rPr lang="en-IN" sz="2400" dirty="0"/>
              <a:t>One designated platform to access study materials helpful for students.</a:t>
            </a:r>
          </a:p>
          <a:p>
            <a:pPr marL="914400" lvl="1" indent="-457200">
              <a:buFont typeface="+mj-lt"/>
              <a:buAutoNum type="arabicPeriod"/>
            </a:pPr>
            <a:r>
              <a:rPr lang="en-IN" sz="2400" dirty="0"/>
              <a:t>Students can find their course details via this module.</a:t>
            </a:r>
          </a:p>
          <a:p>
            <a:pPr marL="914400" lvl="1" indent="-457200">
              <a:buFont typeface="+mj-lt"/>
              <a:buAutoNum type="arabicPeriod"/>
            </a:pPr>
            <a:r>
              <a:rPr lang="en-IN" sz="2400" dirty="0"/>
              <a:t>Students and faculty can easily find their timetable schedule just by filtering data or otherwise.</a:t>
            </a:r>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96936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2923877"/>
          </a:xfrm>
          <a:prstGeom prst="rect">
            <a:avLst/>
          </a:prstGeom>
          <a:noFill/>
        </p:spPr>
        <p:txBody>
          <a:bodyPr wrap="square" rtlCol="0">
            <a:spAutoFit/>
          </a:bodyPr>
          <a:lstStyle/>
          <a:p>
            <a:r>
              <a:rPr lang="en-IN" sz="3200" dirty="0"/>
              <a:t>Methodology</a:t>
            </a:r>
          </a:p>
          <a:p>
            <a:endParaRPr lang="en-IN" sz="3200" dirty="0"/>
          </a:p>
          <a:p>
            <a:pPr marL="457200" indent="-457200">
              <a:buFont typeface="Arial" panose="020B0604020202020204" pitchFamily="34" charset="0"/>
              <a:buChar char="•"/>
            </a:pPr>
            <a:r>
              <a:rPr lang="en-IN" sz="2400" dirty="0"/>
              <a:t>The Objective is to create a website that can perform the following :</a:t>
            </a:r>
          </a:p>
          <a:p>
            <a:pPr marL="457200" indent="-457200">
              <a:buFont typeface="+mj-lt"/>
              <a:buAutoNum type="arabicPeriod"/>
            </a:pPr>
            <a:r>
              <a:rPr lang="en-IN" sz="2400" dirty="0"/>
              <a:t>Connecting to an HTTPS site through Internet.</a:t>
            </a:r>
          </a:p>
          <a:p>
            <a:pPr marL="457200" indent="-457200">
              <a:buFont typeface="+mj-lt"/>
              <a:buAutoNum type="arabicPeriod"/>
            </a:pPr>
            <a:r>
              <a:rPr lang="en-IN" sz="2400" dirty="0"/>
              <a:t>Opening the relevant pages using HTTPS POST &amp; GET Methods.</a:t>
            </a:r>
          </a:p>
          <a:p>
            <a:pPr marL="457200" indent="-457200">
              <a:buFont typeface="+mj-lt"/>
              <a:buAutoNum type="arabicPeriod"/>
            </a:pPr>
            <a:r>
              <a:rPr lang="en-IN" sz="2400" dirty="0"/>
              <a:t>Read the data into Admin, Student, Faculty.</a:t>
            </a:r>
          </a:p>
          <a:p>
            <a:pPr marL="457200" indent="-457200">
              <a:buFont typeface="+mj-lt"/>
              <a:buAutoNum type="arabicPeriod"/>
            </a:pPr>
            <a:r>
              <a:rPr lang="en-IN" sz="2400" dirty="0"/>
              <a:t>Creating a local database.</a:t>
            </a:r>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1670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4401205"/>
          </a:xfrm>
          <a:prstGeom prst="rect">
            <a:avLst/>
          </a:prstGeom>
          <a:noFill/>
        </p:spPr>
        <p:txBody>
          <a:bodyPr wrap="square" rtlCol="0">
            <a:spAutoFit/>
          </a:bodyPr>
          <a:lstStyle/>
          <a:p>
            <a:r>
              <a:rPr lang="en-IN" sz="3200" dirty="0"/>
              <a:t>Proposed System Model</a:t>
            </a:r>
          </a:p>
          <a:p>
            <a:endParaRPr lang="en-IN" sz="3200" dirty="0"/>
          </a:p>
          <a:p>
            <a:r>
              <a:rPr lang="en-IN" sz="2400" dirty="0"/>
              <a:t>There are three main modules:</a:t>
            </a:r>
          </a:p>
          <a:p>
            <a:endParaRPr lang="en-IN" sz="2400" dirty="0"/>
          </a:p>
          <a:p>
            <a:r>
              <a:rPr lang="en-IN" sz="2400" dirty="0"/>
              <a:t>Admin							Student						Faculty</a:t>
            </a:r>
          </a:p>
          <a:p>
            <a:r>
              <a:rPr lang="en-IN" sz="2400" dirty="0"/>
              <a:t>1.Study Material				1. Study Material			1. Study Material</a:t>
            </a:r>
          </a:p>
          <a:p>
            <a:r>
              <a:rPr lang="en-IN" sz="2400" dirty="0"/>
              <a:t>2. Course 						2. Time Table				2. Time Table	</a:t>
            </a:r>
          </a:p>
          <a:p>
            <a:r>
              <a:rPr lang="en-IN" sz="2400" dirty="0"/>
              <a:t>3. </a:t>
            </a:r>
            <a:r>
              <a:rPr lang="en-IN" sz="2400" dirty="0" err="1"/>
              <a:t>TimeTable</a:t>
            </a:r>
            <a:r>
              <a:rPr lang="en-IN" sz="2400" dirty="0"/>
              <a:t> 				 	3. Course					3. Faculty Profile</a:t>
            </a:r>
          </a:p>
          <a:p>
            <a:r>
              <a:rPr lang="en-IN" sz="2400" dirty="0"/>
              <a:t>4. Admin Profile 				4. Student Profile			4. </a:t>
            </a:r>
            <a:r>
              <a:rPr lang="en-IN" sz="2400" dirty="0" err="1"/>
              <a:t>LogOut</a:t>
            </a:r>
            <a:endParaRPr lang="en-IN" sz="2400" dirty="0"/>
          </a:p>
          <a:p>
            <a:r>
              <a:rPr lang="en-IN" sz="2400" dirty="0"/>
              <a:t>5. </a:t>
            </a:r>
            <a:r>
              <a:rPr lang="en-IN" sz="2400" dirty="0" err="1"/>
              <a:t>LogOut</a:t>
            </a:r>
            <a:r>
              <a:rPr lang="en-IN" sz="2400" dirty="0"/>
              <a:t>						5. </a:t>
            </a:r>
            <a:r>
              <a:rPr lang="en-IN" sz="2400" dirty="0" err="1"/>
              <a:t>LogOut</a:t>
            </a:r>
            <a:r>
              <a:rPr lang="en-IN" sz="2400" dirty="0"/>
              <a:t>															</a:t>
            </a:r>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57598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Proposed Approach</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AAC5B6EB-34DF-4699-5334-F8EBC17C9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669" y="1411550"/>
            <a:ext cx="7455025" cy="5201024"/>
          </a:xfrm>
          <a:prstGeom prst="rect">
            <a:avLst/>
          </a:prstGeom>
        </p:spPr>
      </p:pic>
    </p:spTree>
    <p:extLst>
      <p:ext uri="{BB962C8B-B14F-4D97-AF65-F5344CB8AC3E}">
        <p14:creationId xmlns:p14="http://schemas.microsoft.com/office/powerpoint/2010/main" val="3586345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E443-7CE4-F786-E8B3-147F505C940B}"/>
              </a:ext>
            </a:extLst>
          </p:cNvPr>
          <p:cNvSpPr txBox="1"/>
          <p:nvPr/>
        </p:nvSpPr>
        <p:spPr>
          <a:xfrm>
            <a:off x="1402672" y="514905"/>
            <a:ext cx="9410330" cy="1077218"/>
          </a:xfrm>
          <a:prstGeom prst="rect">
            <a:avLst/>
          </a:prstGeom>
          <a:noFill/>
        </p:spPr>
        <p:txBody>
          <a:bodyPr wrap="square" rtlCol="0">
            <a:spAutoFit/>
          </a:bodyPr>
          <a:lstStyle/>
          <a:p>
            <a:r>
              <a:rPr lang="en-IN" sz="3200" dirty="0"/>
              <a:t>Screenshots</a:t>
            </a:r>
          </a:p>
          <a:p>
            <a:endParaRPr lang="en-IN" sz="3200" dirty="0"/>
          </a:p>
        </p:txBody>
      </p:sp>
      <p:cxnSp>
        <p:nvCxnSpPr>
          <p:cNvPr id="6" name="Straight Connector 5">
            <a:extLst>
              <a:ext uri="{FF2B5EF4-FFF2-40B4-BE49-F238E27FC236}">
                <a16:creationId xmlns:a16="http://schemas.microsoft.com/office/drawing/2014/main" id="{16D5C0C3-26FC-0256-F237-A0898F1C824F}"/>
              </a:ext>
            </a:extLst>
          </p:cNvPr>
          <p:cNvCxnSpPr>
            <a:cxnSpLocks/>
          </p:cNvCxnSpPr>
          <p:nvPr/>
        </p:nvCxnSpPr>
        <p:spPr>
          <a:xfrm>
            <a:off x="852256" y="1242874"/>
            <a:ext cx="10315853"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069E2734-5460-3D5C-A73B-66246CC97654}"/>
              </a:ext>
            </a:extLst>
          </p:cNvPr>
          <p:cNvPicPr>
            <a:picLocks noChangeAspect="1"/>
          </p:cNvPicPr>
          <p:nvPr/>
        </p:nvPicPr>
        <p:blipFill rotWithShape="1">
          <a:blip r:embed="rId2">
            <a:extLst>
              <a:ext uri="{28A0092B-C50C-407E-A947-70E740481C1C}">
                <a14:useLocalDpi xmlns:a14="http://schemas.microsoft.com/office/drawing/2010/main" val="0"/>
              </a:ext>
            </a:extLst>
          </a:blip>
          <a:srcRect b="4984"/>
          <a:stretch/>
        </p:blipFill>
        <p:spPr>
          <a:xfrm>
            <a:off x="1145219" y="1377728"/>
            <a:ext cx="9481351" cy="5067460"/>
          </a:xfrm>
          <a:prstGeom prst="rect">
            <a:avLst/>
          </a:prstGeom>
        </p:spPr>
      </p:pic>
    </p:spTree>
    <p:extLst>
      <p:ext uri="{BB962C8B-B14F-4D97-AF65-F5344CB8AC3E}">
        <p14:creationId xmlns:p14="http://schemas.microsoft.com/office/powerpoint/2010/main" val="32673332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107</TotalTime>
  <Words>843</Words>
  <Application>Microsoft Office PowerPoint</Application>
  <PresentationFormat>Widescreen</PresentationFormat>
  <Paragraphs>145</Paragraphs>
  <Slides>42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Bhupendra Attarde</dc:creator>
  <cp:lastModifiedBy>Bhupendra Attarde</cp:lastModifiedBy>
  <cp:revision>15</cp:revision>
  <dcterms:created xsi:type="dcterms:W3CDTF">2022-09-21T10:13:02Z</dcterms:created>
  <dcterms:modified xsi:type="dcterms:W3CDTF">2022-09-25T18:07:36Z</dcterms:modified>
</cp:coreProperties>
</file>